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6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B37"/>
    <a:srgbClr val="9DDCE1"/>
    <a:srgbClr val="5EA7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95F01F-7997-46E2-9223-6F0C9DDD0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4505C8C-6826-4E7F-B223-260D525E92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155C7C-A8DD-492E-9202-9A439A461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470F3D-28B1-4523-A243-D79F555F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B7E8D1-CEF1-4CC2-8682-F230AE29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92B10B-73A2-468F-8EDB-A93E4C9CD7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8" r="22979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0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FC8EB-DCCC-471A-8F3C-42D8C88EA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AE34AFF-EBD5-4537-A2BD-8224C81063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23628D-B152-466C-985C-2DFFA37AB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F9AD5C-C26B-4ED9-82AF-1A7CDE0A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CC34ED-38BD-4B6E-A6B9-58AD234E5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656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2A5B42E-102D-4F7F-BFBC-69E4841DF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0B5C0CB-F9CB-41ED-8069-136D09C5C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E38AC1-5775-4329-A6DA-75978C0DA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176555-83E2-4CFD-90A6-F96A0F32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E52B60-CD79-48A1-ACC7-36775613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714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8BA62-2A36-4DAE-B8F6-E8A38A734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E64407-3943-455A-8191-43E26F33B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7CB7D7-1759-48E6-A20A-8F5F58592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48D614-261C-451B-B24D-33F7D48E7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BC7AD3-1005-4DF3-8AA6-F44C4F5F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823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BB8874-C28A-4801-BDF7-3C13FC53D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CF816F-C4FF-4635-8D18-630344D55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B13772-E679-41F4-8978-8DD1BF16C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036D1E-5B64-4ADD-B707-3475F66CB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E0AB22-0783-410B-A501-7E6C84B33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3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67F97-E478-44A7-B0B6-A2E6F4108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700824-B5A6-4762-9471-9220B18022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D136F4-B644-4388-8240-74D27632D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AE193E-F645-47F3-981E-A0E75EC0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0727FE-B6E3-41CD-87EA-15DAD25A1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BC1B582-5202-4ADE-A4C9-591753986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4155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8E1836-8B0C-4C08-86C1-15BCF90BC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D85FA7-4009-4BD3-B805-A5B77E20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B978AEB-721D-4719-B162-19CFC538D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0B0F27-AEF4-4F09-9218-0CDA7C9E56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CB298C-512C-4CBE-8F72-E1E7F58524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956FC5-E0EB-4D0E-90B3-F9936D168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D7C898-04A8-47A6-9CFC-76BE90AD9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2CF42B6-4DC7-468D-BFD4-8238BC7BD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79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22359A-4D04-4803-900F-95D8008C2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6899DC-5911-4B17-B98F-ABC5B696A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EB0EE7-95E8-4253-99F0-8C187FE02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CC86A47-8C0E-4239-B3EE-DE49F991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316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B24FB51-EC8C-40FB-B8C0-562859919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ABB78B4-9C87-4571-9A3E-F8576AA8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E558B5-1B5F-42CE-A2C3-67E37B92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82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6125A-A407-47B3-B749-F422387F7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C4F60E-B1A5-48C8-8FCE-4736C91C0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338D5D-0509-40AD-96FE-3FBFC1A8C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A3A5B9-CCEE-4646-92D2-E2F920C49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74D119-E449-428A-9584-75D012E61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25DEB6-5682-4FF2-9633-A51E500B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426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56858C-60C5-4E42-AB8A-691096B1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8D6C83A-047C-4F4B-A67E-F3CB52F989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AB8557-FE83-4DAD-BBBB-7BB616D3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8DB2DD-F844-4C03-8C9B-9CE263283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961F0A-ED9C-47F9-80E9-FDFA77FFA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D0B9C3-E780-42FB-BDC0-192A126C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296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A58F94-24BD-416F-9449-6EB1572B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E672C16-F05C-42B8-A79D-C86A3407C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BE7336-5F20-46DB-AC2B-533C44428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CB26D-F484-4125-A996-4E161AECAA62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7ED06E-F35F-4B1B-919E-7DCE58E6C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9E4DE9-C302-4129-A5F1-805C7439B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B503B-A5DB-40C7-8970-9F095E39AB96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F61C79-5DDD-470A-BF8D-DCD3178ADD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8" r="22979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4C56F95-3D0D-4D7B-97A6-0FB70B0ABC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417088">
                  <a:alpha val="54000"/>
                </a:srgbClr>
              </a:gs>
              <a:gs pos="100000">
                <a:srgbClr val="141B3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78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F256AB0F-D256-4A54-9976-E8AC8B03D45E}"/>
              </a:ext>
            </a:extLst>
          </p:cNvPr>
          <p:cNvSpPr/>
          <p:nvPr/>
        </p:nvSpPr>
        <p:spPr>
          <a:xfrm>
            <a:off x="2400300" y="1608137"/>
            <a:ext cx="7391400" cy="3632200"/>
          </a:xfrm>
          <a:prstGeom prst="roundRect">
            <a:avLst/>
          </a:prstGeom>
          <a:solidFill>
            <a:srgbClr val="141B37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0582CF-44FB-4716-9BB9-12BCDA287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4811" y="1802674"/>
            <a:ext cx="9283337" cy="2443889"/>
          </a:xfrm>
        </p:spPr>
        <p:txBody>
          <a:bodyPr>
            <a:normAutofit/>
          </a:bodyPr>
          <a:lstStyle/>
          <a:p>
            <a:r>
              <a:rPr lang="ru-RU" sz="7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PMingLiU-ExtB" panose="02020500000000000000" pitchFamily="18" charset="-120"/>
                <a:cs typeface="Times New Roman" panose="02020603050405020304" pitchFamily="18" charset="0"/>
              </a:rPr>
              <a:t>Файловая система </a:t>
            </a:r>
            <a:r>
              <a:rPr lang="en-US" sz="7200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PMingLiU-ExtB" panose="02020500000000000000" pitchFamily="18" charset="-120"/>
                <a:cs typeface="Times New Roman" panose="02020603050405020304" pitchFamily="18" charset="0"/>
              </a:rPr>
              <a:t>NTFS</a:t>
            </a:r>
            <a:endParaRPr lang="ru-RU" sz="7200" b="1" dirty="0">
              <a:solidFill>
                <a:schemeClr val="bg1"/>
              </a:solidFill>
              <a:latin typeface="Times New Roman" panose="02020603050405020304" pitchFamily="18" charset="0"/>
              <a:ea typeface="PMingLiU-ExtB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6A7F60-3C35-4B8F-8245-F48224CAF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48503" y="5858284"/>
            <a:ext cx="3039291" cy="999716"/>
          </a:xfrm>
        </p:spPr>
        <p:txBody>
          <a:bodyPr/>
          <a:lstStyle/>
          <a:p>
            <a:r>
              <a:rPr lang="ru-RU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ИВТб</a:t>
            </a: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3301-01-00</a:t>
            </a:r>
          </a:p>
          <a:p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Кудяшев Ярослав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28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Область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MFT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736" y="1690688"/>
            <a:ext cx="4581525" cy="4381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406" y="2354036"/>
            <a:ext cx="8639175" cy="4953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672" y="3178176"/>
            <a:ext cx="9220200" cy="5524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36" y="4138206"/>
            <a:ext cx="5045936" cy="165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2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Атрибуты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MFT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838200" y="2343830"/>
            <a:ext cx="4589418" cy="3016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Резидентные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Тип атрибута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Длина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Нерезидентный флаг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Длина имени атрибута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Имя атрибута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75862" y="2343830"/>
            <a:ext cx="391014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Нерезидентные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Тело или список отрезков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9769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отрезков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Тела нерезидентных атрибутов хранятся на диске в одной или нескольких кластерных цепочках, называемых отрезками. Отрезком называется последовательность смежных кластеров, характеризующаяся номером начального кластера и длиной.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Пример: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356" y="4001294"/>
            <a:ext cx="3695700" cy="1543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93445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2C619C-7107-4AFD-9B9D-220FD6EAC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1312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Блок меню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2">
            <a:extLst>
              <a:ext uri="{FF2B5EF4-FFF2-40B4-BE49-F238E27FC236}">
                <a16:creationId xmlns:a16="http://schemas.microsoft.com/office/drawing/2014/main" id="{B51F02DE-BDC3-4DE4-A8AD-5910AEACEA10}"/>
              </a:ext>
            </a:extLst>
          </p:cNvPr>
          <p:cNvGrpSpPr>
            <a:grpSpLocks/>
          </p:cNvGrpSpPr>
          <p:nvPr/>
        </p:nvGrpSpPr>
        <p:grpSpPr bwMode="auto">
          <a:xfrm>
            <a:off x="3541776" y="4554786"/>
            <a:ext cx="5105400" cy="555625"/>
            <a:chOff x="1248" y="1440"/>
            <a:chExt cx="3216" cy="350"/>
          </a:xfrm>
        </p:grpSpPr>
        <p:sp>
          <p:nvSpPr>
            <p:cNvPr id="5" name="Line 3">
              <a:extLst>
                <a:ext uri="{FF2B5EF4-FFF2-40B4-BE49-F238E27FC236}">
                  <a16:creationId xmlns:a16="http://schemas.microsoft.com/office/drawing/2014/main" id="{F0857E5B-4442-409B-A8E6-4FD25B25B25E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17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5C08D5D1-D67A-4B5D-AC03-CE454A6A9CF8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14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7C80"/>
                </a:gs>
                <a:gs pos="100000">
                  <a:srgbClr val="FF7C8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7C8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7D7DED2B-9A61-47CE-82FF-2A66958E7995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56" y="1482"/>
              <a:ext cx="1368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chemeClr val="bg1"/>
                  </a:solidFill>
                </a:rPr>
                <a:t>Структура </a:t>
              </a:r>
              <a:r>
                <a:rPr lang="en-US" sz="2400" dirty="0" smtClean="0">
                  <a:solidFill>
                    <a:schemeClr val="bg1"/>
                  </a:solidFill>
                </a:rPr>
                <a:t>NTFS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 Box 6">
              <a:extLst>
                <a:ext uri="{FF2B5EF4-FFF2-40B4-BE49-F238E27FC236}">
                  <a16:creationId xmlns:a16="http://schemas.microsoft.com/office/drawing/2014/main" id="{914BB397-F999-4613-8E07-C08E2B0F089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1454"/>
              <a:ext cx="21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4</a:t>
              </a:r>
            </a:p>
          </p:txBody>
        </p:sp>
      </p:grpSp>
      <p:grpSp>
        <p:nvGrpSpPr>
          <p:cNvPr id="9" name="Group 7">
            <a:extLst>
              <a:ext uri="{FF2B5EF4-FFF2-40B4-BE49-F238E27FC236}">
                <a16:creationId xmlns:a16="http://schemas.microsoft.com/office/drawing/2014/main" id="{A4902071-0ADC-4BF8-96F5-516578F97095}"/>
              </a:ext>
            </a:extLst>
          </p:cNvPr>
          <p:cNvGrpSpPr>
            <a:grpSpLocks/>
          </p:cNvGrpSpPr>
          <p:nvPr/>
        </p:nvGrpSpPr>
        <p:grpSpPr bwMode="auto">
          <a:xfrm>
            <a:off x="3541776" y="2040186"/>
            <a:ext cx="5105400" cy="555625"/>
            <a:chOff x="1248" y="2030"/>
            <a:chExt cx="3216" cy="350"/>
          </a:xfrm>
        </p:grpSpPr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FDB2EA24-6846-4615-BEA7-1F718308B67F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38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Rectangle 9">
              <a:extLst>
                <a:ext uri="{FF2B5EF4-FFF2-40B4-BE49-F238E27FC236}">
                  <a16:creationId xmlns:a16="http://schemas.microsoft.com/office/drawing/2014/main" id="{9A821507-B191-43EC-BE47-472845EC21F1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0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99CC00"/>
                </a:gs>
                <a:gs pos="100000">
                  <a:srgbClr val="99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CC0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2CE17826-B4CC-4066-84C0-56A57A70F66A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56" y="2072"/>
              <a:ext cx="1711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chemeClr val="bg1"/>
                  </a:solidFill>
                </a:rPr>
                <a:t>Файловые системы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 Box 11">
              <a:extLst>
                <a:ext uri="{FF2B5EF4-FFF2-40B4-BE49-F238E27FC236}">
                  <a16:creationId xmlns:a16="http://schemas.microsoft.com/office/drawing/2014/main" id="{325E52A0-526F-4503-A992-6854CAAFD363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044"/>
              <a:ext cx="21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14" name="Group 12">
            <a:extLst>
              <a:ext uri="{FF2B5EF4-FFF2-40B4-BE49-F238E27FC236}">
                <a16:creationId xmlns:a16="http://schemas.microsoft.com/office/drawing/2014/main" id="{C0BDB8B4-B58C-4FDA-81DC-0CF5A334F260}"/>
              </a:ext>
            </a:extLst>
          </p:cNvPr>
          <p:cNvGrpSpPr>
            <a:grpSpLocks/>
          </p:cNvGrpSpPr>
          <p:nvPr/>
        </p:nvGrpSpPr>
        <p:grpSpPr bwMode="auto">
          <a:xfrm>
            <a:off x="3541776" y="2878386"/>
            <a:ext cx="5105400" cy="555625"/>
            <a:chOff x="1248" y="2640"/>
            <a:chExt cx="3216" cy="350"/>
          </a:xfrm>
        </p:grpSpPr>
        <p:sp>
          <p:nvSpPr>
            <p:cNvPr id="15" name="Line 13">
              <a:extLst>
                <a:ext uri="{FF2B5EF4-FFF2-40B4-BE49-F238E27FC236}">
                  <a16:creationId xmlns:a16="http://schemas.microsoft.com/office/drawing/2014/main" id="{19CFCF79-0C0E-487F-A082-C1F818E577B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B363A500-553E-4602-AC4E-E9AD376F7A0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6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006699"/>
                </a:gs>
                <a:gs pos="100000">
                  <a:srgbClr val="006699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99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Text Box 15">
              <a:extLst>
                <a:ext uri="{FF2B5EF4-FFF2-40B4-BE49-F238E27FC236}">
                  <a16:creationId xmlns:a16="http://schemas.microsoft.com/office/drawing/2014/main" id="{A893509A-0A98-4F5E-BD24-8DD8DA598182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56" y="2682"/>
              <a:ext cx="2130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chemeClr val="bg1"/>
                  </a:solidFill>
                </a:rPr>
                <a:t>Форматирование в </a:t>
              </a:r>
              <a:r>
                <a:rPr lang="en-US" sz="2400" dirty="0" smtClean="0">
                  <a:solidFill>
                    <a:schemeClr val="bg1"/>
                  </a:solidFill>
                </a:rPr>
                <a:t>NTFS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 Box 16">
              <a:extLst>
                <a:ext uri="{FF2B5EF4-FFF2-40B4-BE49-F238E27FC236}">
                  <a16:creationId xmlns:a16="http://schemas.microsoft.com/office/drawing/2014/main" id="{60E819A3-1E39-4EDD-B3CF-25483D3C1DE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654"/>
              <a:ext cx="21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19" name="Group 17">
            <a:extLst>
              <a:ext uri="{FF2B5EF4-FFF2-40B4-BE49-F238E27FC236}">
                <a16:creationId xmlns:a16="http://schemas.microsoft.com/office/drawing/2014/main" id="{B7024E0E-9000-44EF-AD79-5832114852D9}"/>
              </a:ext>
            </a:extLst>
          </p:cNvPr>
          <p:cNvGrpSpPr>
            <a:grpSpLocks/>
          </p:cNvGrpSpPr>
          <p:nvPr/>
        </p:nvGrpSpPr>
        <p:grpSpPr bwMode="auto">
          <a:xfrm>
            <a:off x="3541776" y="3716586"/>
            <a:ext cx="5256213" cy="555625"/>
            <a:chOff x="1248" y="3230"/>
            <a:chExt cx="3311" cy="350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9FD6C793-9F87-4C3D-BFCA-39B1373403E9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1" y="3579"/>
              <a:ext cx="3023" cy="1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AB2EECF1-29BA-43B0-B624-253BE451CCB5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32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FF9933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9933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2" name="Text Box 20">
              <a:extLst>
                <a:ext uri="{FF2B5EF4-FFF2-40B4-BE49-F238E27FC236}">
                  <a16:creationId xmlns:a16="http://schemas.microsoft.com/office/drawing/2014/main" id="{0B77EBAF-63DC-4CEA-A3B3-579AACFCF87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56" y="3272"/>
              <a:ext cx="2303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chemeClr val="bg1"/>
                  </a:solidFill>
                </a:rPr>
                <a:t>Область применения </a:t>
              </a:r>
              <a:r>
                <a:rPr lang="en-US" sz="2400" dirty="0" smtClean="0">
                  <a:solidFill>
                    <a:schemeClr val="bg1"/>
                  </a:solidFill>
                </a:rPr>
                <a:t>NTFS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1962EF1-359F-40D9-AEE6-56FB91E99EC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3244"/>
              <a:ext cx="21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7350E955-4920-4906-969A-1E7D1DA74516}"/>
              </a:ext>
            </a:extLst>
          </p:cNvPr>
          <p:cNvGrpSpPr>
            <a:grpSpLocks/>
          </p:cNvGrpSpPr>
          <p:nvPr/>
        </p:nvGrpSpPr>
        <p:grpSpPr bwMode="auto">
          <a:xfrm>
            <a:off x="3541776" y="5415211"/>
            <a:ext cx="5105400" cy="555625"/>
            <a:chOff x="1248" y="3230"/>
            <a:chExt cx="3216" cy="350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46FCEA7F-B968-4825-9A5A-9F8C0E62E70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358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Rectangle 24">
              <a:extLst>
                <a:ext uri="{FF2B5EF4-FFF2-40B4-BE49-F238E27FC236}">
                  <a16:creationId xmlns:a16="http://schemas.microsoft.com/office/drawing/2014/main" id="{8B9EB954-B6C2-4B13-9F31-2A11C4CF2297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32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990099"/>
                </a:gs>
                <a:gs pos="100000">
                  <a:srgbClr val="990099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0099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1A554DAD-0E64-4580-A71F-06025BCBF0A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56" y="3272"/>
              <a:ext cx="117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chemeClr val="bg1"/>
                  </a:solidFill>
                </a:rPr>
                <a:t>Область </a:t>
              </a:r>
              <a:r>
                <a:rPr lang="en-US" sz="2400" dirty="0" smtClean="0">
                  <a:solidFill>
                    <a:schemeClr val="bg1"/>
                  </a:solidFill>
                </a:rPr>
                <a:t>MFT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2AF12C32-AC82-4D6B-AAE0-6CCAD920BEE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3244"/>
              <a:ext cx="21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069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Файловые системы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64027" y="2302238"/>
            <a:ext cx="5101047" cy="2886097"/>
          </a:xfrm>
        </p:spPr>
        <p:txBody>
          <a:bodyPr>
            <a:normAutofit/>
          </a:bodyPr>
          <a:lstStyle/>
          <a:p>
            <a:r>
              <a:rPr lang="ru-RU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Фа́йловая</a:t>
            </a:r>
            <a:r>
              <a:rPr lang="ru-RU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систе́ма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(англ. </a:t>
            </a:r>
            <a:r>
              <a:rPr lang="ru-RU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ru-RU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 —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это методы и структуры данных, которые используются операционной системой для хранения файлов на диске или его разделе.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640" b="750"/>
          <a:stretch/>
        </p:blipFill>
        <p:spPr>
          <a:xfrm>
            <a:off x="6343900" y="1690688"/>
            <a:ext cx="5518535" cy="41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2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 создания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4237899"/>
            <a:ext cx="10515600" cy="2154192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апреле 1987 г. </a:t>
            </a:r>
            <a:r>
              <a:rPr lang="ru-RU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IBM начали совместную разработку новой операционной системы OS/2. Под эту ОС специально была разработана файловая система, призванная обеспечить стабильную и быструю работу с диском и облегчить труд администраторов. Но некоторые разногласия компаний привели к тому, что в сентябре 1990 г. сотрудничество было прекращено и каждый пошел своей дорогой.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3510" b="1229"/>
          <a:stretch/>
        </p:blipFill>
        <p:spPr>
          <a:xfrm>
            <a:off x="2111558" y="1398798"/>
            <a:ext cx="7554958" cy="283910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218365" y="3397897"/>
            <a:ext cx="8931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183741"/>
                </a:solidFill>
                <a:latin typeface="Helvetica Neue"/>
              </a:rPr>
              <a:t>HPFS</a:t>
            </a:r>
            <a:endParaRPr lang="ru-RU" dirty="0" smtClean="0">
              <a:solidFill>
                <a:srgbClr val="183741"/>
              </a:solidFill>
              <a:latin typeface="Helvetica Neue"/>
            </a:endParaRPr>
          </a:p>
          <a:p>
            <a:r>
              <a:rPr lang="en-US" dirty="0">
                <a:solidFill>
                  <a:srgbClr val="183741"/>
                </a:solidFill>
                <a:latin typeface="Helvetica Neue"/>
              </a:rPr>
              <a:t>o</a:t>
            </a:r>
            <a:r>
              <a:rPr lang="ru-RU" b="0" i="0" dirty="0" smtClean="0">
                <a:solidFill>
                  <a:srgbClr val="183741"/>
                </a:solidFill>
                <a:effectLst/>
                <a:latin typeface="Helvetica Neue"/>
              </a:rPr>
              <a:t>т </a:t>
            </a:r>
            <a:r>
              <a:rPr lang="en-US" b="0" i="0" dirty="0" smtClean="0">
                <a:solidFill>
                  <a:srgbClr val="183741"/>
                </a:solidFill>
                <a:effectLst/>
                <a:latin typeface="Helvetica Neue"/>
              </a:rPr>
              <a:t>IBM</a:t>
            </a:r>
            <a:endParaRPr lang="en-US" b="0" i="0" dirty="0">
              <a:solidFill>
                <a:srgbClr val="183741"/>
              </a:solidFill>
              <a:effectLst/>
              <a:latin typeface="Helvetica Neue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666516" y="3397897"/>
            <a:ext cx="14189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183741"/>
                </a:solidFill>
                <a:latin typeface="Helvetica Neue"/>
              </a:rPr>
              <a:t>NTFS</a:t>
            </a:r>
            <a:endParaRPr lang="ru-RU" dirty="0" smtClean="0">
              <a:solidFill>
                <a:srgbClr val="183741"/>
              </a:solidFill>
              <a:latin typeface="Helvetica Neue"/>
            </a:endParaRPr>
          </a:p>
          <a:p>
            <a:r>
              <a:rPr lang="en-US" dirty="0">
                <a:solidFill>
                  <a:srgbClr val="183741"/>
                </a:solidFill>
                <a:latin typeface="Helvetica Neue"/>
              </a:rPr>
              <a:t>o</a:t>
            </a:r>
            <a:r>
              <a:rPr lang="ru-RU" b="0" i="0" dirty="0" smtClean="0">
                <a:solidFill>
                  <a:srgbClr val="183741"/>
                </a:solidFill>
                <a:effectLst/>
                <a:latin typeface="Helvetica Neue"/>
              </a:rPr>
              <a:t>т </a:t>
            </a:r>
            <a:r>
              <a:rPr lang="en-US" dirty="0" smtClean="0">
                <a:solidFill>
                  <a:srgbClr val="183741"/>
                </a:solidFill>
                <a:latin typeface="Helvetica Neue"/>
              </a:rPr>
              <a:t>Microsoft</a:t>
            </a:r>
            <a:endParaRPr lang="en-US" b="0" i="0" dirty="0">
              <a:solidFill>
                <a:srgbClr val="18374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041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Форматирование в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NTFS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440" y="1690688"/>
            <a:ext cx="3899262" cy="4512248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6" y="1690688"/>
            <a:ext cx="4018250" cy="443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7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47707"/>
            <a:ext cx="10515600" cy="1325563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разбиения кластера 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34" y="1612310"/>
            <a:ext cx="4560400" cy="4864977"/>
          </a:xfrm>
        </p:spPr>
      </p:pic>
      <p:sp>
        <p:nvSpPr>
          <p:cNvPr id="5" name="TextBox 4"/>
          <p:cNvSpPr txBox="1"/>
          <p:nvPr/>
        </p:nvSpPr>
        <p:spPr>
          <a:xfrm>
            <a:off x="7019109" y="2987040"/>
            <a:ext cx="36227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Утечка памяти из-за разбиения на кластеры на примере небольшой записи в блокноте.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00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Область применения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NTFS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492"/>
          <a:stretch/>
        </p:blipFill>
        <p:spPr>
          <a:xfrm>
            <a:off x="2278905" y="1793966"/>
            <a:ext cx="7634190" cy="27417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00251" y="4998720"/>
            <a:ext cx="5416732" cy="992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3233621" y="4990011"/>
            <a:ext cx="6679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 с памятью более 4 ГБ. Системные диски. Операционные системы не младше </a:t>
            </a:r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Windows 98</a:t>
            </a:r>
            <a:r>
              <a:rPr lang="ru-RU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68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Достоинства и недостатки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NTFS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4589418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Достоинства: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Быстрая скорость доступа к файлам малого размера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Размер дискового пространства н сегодняшний день практически не ограничен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 надёжность сохранения данных и собственно самой файловой структуры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 производительность при работе с файлами большого размера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14605" y="1690688"/>
            <a:ext cx="391014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Недостатки: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Более высокие требования к объему оперативной памяти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Более низкая скорость работы при заполненном диске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001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NTFS</a:t>
            </a:r>
            <a:endParaRPr lang="ru-RU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669" y="1533843"/>
            <a:ext cx="9133794" cy="44561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0810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1202</TotalTime>
  <Words>255</Words>
  <Application>Microsoft Office PowerPoint</Application>
  <PresentationFormat>Широкоэкранный</PresentationFormat>
  <Paragraphs>51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PMingLiU-ExtB</vt:lpstr>
      <vt:lpstr>Arial</vt:lpstr>
      <vt:lpstr>Calibri</vt:lpstr>
      <vt:lpstr>Calibri Light</vt:lpstr>
      <vt:lpstr>Helvetica Neue</vt:lpstr>
      <vt:lpstr>Times New Roman</vt:lpstr>
      <vt:lpstr>Тема Office</vt:lpstr>
      <vt:lpstr>Файловая система NTFS</vt:lpstr>
      <vt:lpstr>Блок меню</vt:lpstr>
      <vt:lpstr>Файловые системы</vt:lpstr>
      <vt:lpstr>История создания</vt:lpstr>
      <vt:lpstr>Форматирование в NTFS</vt:lpstr>
      <vt:lpstr>Пример разбиения кластера </vt:lpstr>
      <vt:lpstr>Область применения NTFS</vt:lpstr>
      <vt:lpstr>Достоинства и недостатки NTFS</vt:lpstr>
      <vt:lpstr>Структура NTFS</vt:lpstr>
      <vt:lpstr>Область MFT</vt:lpstr>
      <vt:lpstr>Атрибуты MFT</vt:lpstr>
      <vt:lpstr>Список отрезков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Ярослав Кудяшев</cp:lastModifiedBy>
  <cp:revision>21</cp:revision>
  <dcterms:created xsi:type="dcterms:W3CDTF">2021-09-14T12:22:44Z</dcterms:created>
  <dcterms:modified xsi:type="dcterms:W3CDTF">2021-10-07T12:24:15Z</dcterms:modified>
</cp:coreProperties>
</file>

<file path=docProps/thumbnail.jpeg>
</file>